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4"/>
  </p:notesMasterIdLst>
  <p:sldIdLst>
    <p:sldId id="273" r:id="rId5"/>
    <p:sldId id="265" r:id="rId6"/>
    <p:sldId id="266" r:id="rId7"/>
    <p:sldId id="267" r:id="rId8"/>
    <p:sldId id="275" r:id="rId9"/>
    <p:sldId id="276" r:id="rId10"/>
    <p:sldId id="268" r:id="rId11"/>
    <p:sldId id="274" r:id="rId12"/>
    <p:sldId id="270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B11"/>
    <a:srgbClr val="FFE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8" autoAdjust="0"/>
    <p:restoredTop sz="94676"/>
  </p:normalViewPr>
  <p:slideViewPr>
    <p:cSldViewPr snapToGrid="0" snapToObjects="1">
      <p:cViewPr>
        <p:scale>
          <a:sx n="80" d="100"/>
          <a:sy n="80" d="100"/>
        </p:scale>
        <p:origin x="2304" y="42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B181E-7F77-FD4A-A848-60E65126DE3D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6540DA-9BE5-7348-B35D-2A2DD7ED0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4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2BB90F4D-6BE2-214A-85BA-A85D074D6614}" type="slidenum">
              <a:rPr lang="en-US" sz="1200">
                <a:latin typeface="Calibri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848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6540DA-9BE5-7348-B35D-2A2DD7ED0D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08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5/13/2016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347788"/>
            <a:ext cx="8277344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47558" indent="-171415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79471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Slide">
    <p:bg>
      <p:bgPr>
        <a:gradFill rotWithShape="1">
          <a:gsLst>
            <a:gs pos="0">
              <a:srgbClr val="35A2D6"/>
            </a:gs>
            <a:gs pos="999">
              <a:srgbClr val="35A2D6"/>
            </a:gs>
            <a:gs pos="100000">
              <a:srgbClr val="2968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6" descr="pref_1-line_logo+tagline-rt-white-CMYK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2088" y="1643063"/>
            <a:ext cx="8759825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69282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5/13/2016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5/13/2016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  <p:sldLayoutId id="2147493470" r:id="rId12"/>
    <p:sldLayoutId id="2147493472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jpg"/><Relationship Id="rId7" Type="http://schemas.openxmlformats.org/officeDocument/2006/relationships/image" Target="../media/image13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11" Type="http://schemas.openxmlformats.org/officeDocument/2006/relationships/image" Target="../media/image7.png"/><Relationship Id="rId5" Type="http://schemas.openxmlformats.org/officeDocument/2006/relationships/image" Target="../media/image4.jpg"/><Relationship Id="rId10" Type="http://schemas.openxmlformats.org/officeDocument/2006/relationships/image" Target="../media/image18.png"/><Relationship Id="rId4" Type="http://schemas.openxmlformats.org/officeDocument/2006/relationships/image" Target="../media/image3.emf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596642" y="2163713"/>
            <a:ext cx="8302625" cy="29900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rgbClr val="FFC000"/>
                </a:solidFill>
              </a:rPr>
              <a:t>Project Name: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</a:rPr>
              <a:t>Access@anywhere</a:t>
            </a:r>
            <a:endParaRPr lang="en-US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00B050"/>
                </a:solidFill>
              </a:rPr>
              <a:t>Which is to find way people can get to visit their working environment</a:t>
            </a:r>
            <a:r>
              <a:rPr lang="en-US" sz="1400" dirty="0" smtClean="0">
                <a:solidFill>
                  <a:srgbClr val="92D050"/>
                </a:solidFill>
              </a:rPr>
              <a:t>.</a:t>
            </a:r>
            <a:endParaRPr lang="en-US" sz="1400" dirty="0">
              <a:solidFill>
                <a:srgbClr val="92D050"/>
              </a:solidFill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 bwMode="auto">
          <a:xfrm>
            <a:off x="1479146" y="1422329"/>
            <a:ext cx="8340152" cy="64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200" kern="1200" dirty="0">
                <a:solidFill>
                  <a:srgbClr val="676767"/>
                </a:solidFill>
                <a:latin typeface="+mj-lt"/>
                <a:ea typeface="ＭＳ Ｐゴシック" charset="0"/>
                <a:cs typeface="CiscoSans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altLang="zh-CN" sz="4000" kern="0" dirty="0" smtClean="0">
                <a:solidFill>
                  <a:schemeClr val="accent5">
                    <a:lumMod val="50000"/>
                  </a:schemeClr>
                </a:solidFill>
              </a:rPr>
              <a:t>Nas</a:t>
            </a:r>
            <a:r>
              <a:rPr lang="en-US" altLang="zh-CN" sz="4000" kern="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cent</a:t>
            </a:r>
            <a:r>
              <a:rPr lang="en-US" sz="4000" kern="0" dirty="0" smtClean="0">
                <a:solidFill>
                  <a:srgbClr val="FFC000"/>
                </a:solidFill>
              </a:rPr>
              <a:t>&gt;</a:t>
            </a:r>
            <a:r>
              <a:rPr lang="en-US" sz="4000" kern="0" dirty="0" smtClean="0">
                <a:solidFill>
                  <a:srgbClr val="0070C0"/>
                </a:solidFill>
              </a:rPr>
              <a:t>&gt;</a:t>
            </a:r>
            <a:r>
              <a:rPr lang="en-US" sz="4000" kern="0" dirty="0" smtClean="0">
                <a:solidFill>
                  <a:srgbClr val="92D050"/>
                </a:solidFill>
              </a:rPr>
              <a:t>&gt;</a:t>
            </a:r>
            <a:endParaRPr lang="en-US" sz="4000" dirty="0">
              <a:solidFill>
                <a:srgbClr val="92D050"/>
              </a:solidFill>
            </a:endParaRPr>
          </a:p>
        </p:txBody>
      </p:sp>
      <p:sp>
        <p:nvSpPr>
          <p:cNvPr id="8" name="Subtitle 3"/>
          <p:cNvSpPr txBox="1">
            <a:spLocks/>
          </p:cNvSpPr>
          <p:nvPr/>
        </p:nvSpPr>
        <p:spPr>
          <a:xfrm>
            <a:off x="596642" y="3770624"/>
            <a:ext cx="8296421" cy="288131"/>
          </a:xfrm>
          <a:prstGeom prst="rect">
            <a:avLst/>
          </a:prstGeom>
        </p:spPr>
        <p:txBody>
          <a:bodyPr/>
          <a:lstStyle>
            <a:lvl1pPr marL="169863" indent="-169863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Char char="•"/>
              <a:defRPr lang="en-US" sz="15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 smtClean="0">
                <a:solidFill>
                  <a:srgbClr val="3434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Team member :</a:t>
            </a:r>
          </a:p>
          <a:p>
            <a:pPr marL="0" indent="0">
              <a:buNone/>
            </a:pPr>
            <a:r>
              <a:rPr lang="en-US" sz="1100" b="1" dirty="0">
                <a:solidFill>
                  <a:srgbClr val="343434"/>
                </a:solidFill>
                <a:latin typeface="Arial" charset="0"/>
              </a:rPr>
              <a:t>L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i Shi(SH Telecom Researching </a:t>
            </a:r>
            <a:r>
              <a:rPr lang="en-US" sz="1100" dirty="0">
                <a:solidFill>
                  <a:srgbClr val="343434"/>
                </a:solidFill>
                <a:latin typeface="Arial" charset="0"/>
              </a:rPr>
              <a:t>C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enter)</a:t>
            </a:r>
          </a:p>
          <a:p>
            <a:pPr marL="0" indent="0">
              <a:buNone/>
            </a:pPr>
            <a:r>
              <a:rPr lang="en-US" sz="1100" b="1" dirty="0" smtClean="0">
                <a:solidFill>
                  <a:srgbClr val="343434"/>
                </a:solidFill>
                <a:latin typeface="Arial" charset="0"/>
              </a:rPr>
              <a:t>L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iao </a:t>
            </a:r>
            <a:r>
              <a:rPr lang="en-US" sz="1100" dirty="0" err="1" smtClean="0">
                <a:solidFill>
                  <a:srgbClr val="343434"/>
                </a:solidFill>
                <a:latin typeface="Arial" charset="0"/>
              </a:rPr>
              <a:t>Wenzhao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, </a:t>
            </a:r>
            <a:r>
              <a:rPr lang="en-US" altLang="zh-CN" sz="1100" dirty="0">
                <a:solidFill>
                  <a:srgbClr val="343434"/>
                </a:solidFill>
                <a:latin typeface="Arial" charset="0"/>
              </a:rPr>
              <a:t>Xin Sen, </a:t>
            </a:r>
            <a:r>
              <a:rPr lang="en-US" sz="1100" dirty="0" err="1" smtClean="0">
                <a:solidFill>
                  <a:srgbClr val="343434"/>
                </a:solidFill>
                <a:latin typeface="Arial" charset="0"/>
              </a:rPr>
              <a:t>Yejiaojiao</a:t>
            </a:r>
            <a:r>
              <a:rPr lang="en-US" sz="1100" dirty="0">
                <a:solidFill>
                  <a:srgbClr val="343434"/>
                </a:solidFill>
                <a:latin typeface="Arial" charset="0"/>
              </a:rPr>
              <a:t> 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(SH Telecom Datacenter Dept.)</a:t>
            </a:r>
          </a:p>
          <a:p>
            <a:pPr marL="0" indent="0">
              <a:buNone/>
            </a:pPr>
            <a:r>
              <a:rPr lang="en-US" sz="1100" b="1" dirty="0" smtClean="0">
                <a:solidFill>
                  <a:srgbClr val="343434"/>
                </a:solidFill>
                <a:latin typeface="Arial" charset="0"/>
              </a:rPr>
              <a:t>Z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hang </a:t>
            </a:r>
            <a:r>
              <a:rPr lang="en-US" sz="1100" dirty="0" err="1" smtClean="0">
                <a:solidFill>
                  <a:srgbClr val="343434"/>
                </a:solidFill>
                <a:latin typeface="Arial" charset="0"/>
              </a:rPr>
              <a:t>Xianli</a:t>
            </a:r>
            <a:r>
              <a:rPr lang="en-US" sz="1100" dirty="0" smtClean="0">
                <a:solidFill>
                  <a:srgbClr val="343434"/>
                </a:solidFill>
                <a:latin typeface="Arial" charset="0"/>
              </a:rPr>
              <a:t> (Citycloud.com)</a:t>
            </a:r>
            <a:endParaRPr lang="en-US" sz="1100" dirty="0">
              <a:solidFill>
                <a:srgbClr val="343434"/>
              </a:solidFill>
              <a:latin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5" y="195620"/>
            <a:ext cx="1219647" cy="5061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2" y="4515998"/>
            <a:ext cx="1169582" cy="350875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325" y="1543050"/>
            <a:ext cx="572182" cy="444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921395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形标注 10"/>
          <p:cNvSpPr/>
          <p:nvPr/>
        </p:nvSpPr>
        <p:spPr>
          <a:xfrm>
            <a:off x="5676900" y="1713041"/>
            <a:ext cx="1838325" cy="1085502"/>
          </a:xfrm>
          <a:prstGeom prst="wedgeEllipseCallou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5" y="195620"/>
            <a:ext cx="1219647" cy="50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2" y="4515998"/>
            <a:ext cx="1169582" cy="350875"/>
          </a:xfrm>
          <a:prstGeom prst="rect">
            <a:avLst/>
          </a:prstGeom>
        </p:spPr>
      </p:pic>
      <p:pic>
        <p:nvPicPr>
          <p:cNvPr id="1026" name="Picture 2" descr="http://img01.taopic.com/150401/318766-1504011F45835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87"/>
          <a:stretch/>
        </p:blipFill>
        <p:spPr bwMode="auto">
          <a:xfrm>
            <a:off x="305685" y="1214438"/>
            <a:ext cx="4752975" cy="316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5481" y="268565"/>
            <a:ext cx="8345488" cy="731837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</a:rPr>
              <a:t>Work </a:t>
            </a:r>
            <a:r>
              <a:rPr lang="en-US" altLang="zh-CN" b="1" dirty="0" smtClean="0">
                <a:solidFill>
                  <a:schemeClr val="accent5">
                    <a:lumMod val="75000"/>
                  </a:schemeClr>
                </a:solidFill>
              </a:rPr>
              <a:t>where U are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43300" y="1666875"/>
            <a:ext cx="1304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VPC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15546" y="3364468"/>
            <a:ext cx="3567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C000"/>
                </a:solidFill>
              </a:rPr>
              <a:t>Please meet the time of moving.</a:t>
            </a:r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77305" y="2024959"/>
            <a:ext cx="9973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rgbClr val="FFC000"/>
                </a:solidFill>
              </a:rPr>
              <a:t>Aloha 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8569" y="1482209"/>
            <a:ext cx="1304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Cloud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025" y="4532082"/>
            <a:ext cx="1317647" cy="294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916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1176" y="1028699"/>
            <a:ext cx="6159501" cy="2979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/>
          <p:cNvSpPr/>
          <p:nvPr/>
        </p:nvSpPr>
        <p:spPr>
          <a:xfrm>
            <a:off x="4333876" y="3023057"/>
            <a:ext cx="4238624" cy="1425117"/>
          </a:xfrm>
          <a:prstGeom prst="rect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7766" y="36513"/>
            <a:ext cx="8345488" cy="7318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Part 2: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5" y="195620"/>
            <a:ext cx="1219647" cy="50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2" y="4515998"/>
            <a:ext cx="1169582" cy="35087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657725" y="3149828"/>
            <a:ext cx="781050" cy="424107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SW</a:t>
            </a:r>
            <a:r>
              <a:rPr lang="en-US" altLang="zh-CN" sz="900" dirty="0" smtClean="0"/>
              <a:t>(VPC1)</a:t>
            </a:r>
            <a:endParaRPr lang="zh-CN" altLang="en-US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6595604" y="2641611"/>
            <a:ext cx="0" cy="50821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5638801" y="3139173"/>
            <a:ext cx="800100" cy="43476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SW</a:t>
            </a:r>
            <a:r>
              <a:rPr lang="en-US" altLang="zh-CN" sz="1000" dirty="0" smtClean="0"/>
              <a:t>(VPC2</a:t>
            </a:r>
            <a:r>
              <a:rPr lang="zh-CN" altLang="en-US" sz="1000" dirty="0" smtClean="0"/>
              <a:t>）</a:t>
            </a:r>
            <a:endParaRPr lang="zh-CN" altLang="en-US" sz="1000" dirty="0"/>
          </a:p>
        </p:txBody>
      </p:sp>
      <p:sp>
        <p:nvSpPr>
          <p:cNvPr id="21" name="矩形 20"/>
          <p:cNvSpPr/>
          <p:nvPr/>
        </p:nvSpPr>
        <p:spPr>
          <a:xfrm>
            <a:off x="7178686" y="3139173"/>
            <a:ext cx="1133474" cy="434762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SW(</a:t>
            </a:r>
            <a:r>
              <a:rPr lang="en-US" altLang="zh-CN" sz="1200" dirty="0" smtClean="0"/>
              <a:t>access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619352" y="4091615"/>
            <a:ext cx="1035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</a:t>
            </a:r>
            <a:r>
              <a:rPr lang="en-US" altLang="zh-CN" dirty="0" err="1" smtClean="0"/>
              <a:t>iniet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4542823" y="3121254"/>
            <a:ext cx="3915979" cy="572187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4514850" y="3723144"/>
            <a:ext cx="2057433" cy="572187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4667250" y="3824186"/>
            <a:ext cx="781050" cy="187211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hostA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5638800" y="3824186"/>
            <a:ext cx="781050" cy="187211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hostC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4667250" y="4079545"/>
            <a:ext cx="781050" cy="168504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hostB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5648325" y="4079545"/>
            <a:ext cx="781050" cy="168504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hostD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6880247" y="3824186"/>
            <a:ext cx="673078" cy="183921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MAC1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6880247" y="4092360"/>
            <a:ext cx="673078" cy="183921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MAC2</a:t>
            </a:r>
            <a:endParaRPr lang="zh-CN" altLang="en-US" sz="1400" dirty="0"/>
          </a:p>
        </p:txBody>
      </p:sp>
      <p:sp>
        <p:nvSpPr>
          <p:cNvPr id="34" name="矩形 33"/>
          <p:cNvSpPr/>
          <p:nvPr/>
        </p:nvSpPr>
        <p:spPr>
          <a:xfrm>
            <a:off x="7630160" y="3824186"/>
            <a:ext cx="673078" cy="185051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MAC3</a:t>
            </a:r>
            <a:endParaRPr lang="zh-CN" alt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6618926" y="2682984"/>
            <a:ext cx="123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/>
              <a:t>Openflow</a:t>
            </a:r>
            <a:endParaRPr lang="zh-CN" altLang="en-US" sz="1400" dirty="0"/>
          </a:p>
        </p:txBody>
      </p:sp>
      <p:pic>
        <p:nvPicPr>
          <p:cNvPr id="31" name="Picture 4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905" y="2200278"/>
            <a:ext cx="1033816" cy="4302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9" name="弧形 38"/>
          <p:cNvSpPr/>
          <p:nvPr/>
        </p:nvSpPr>
        <p:spPr>
          <a:xfrm rot="1066234">
            <a:off x="-367575" y="1754837"/>
            <a:ext cx="2171700" cy="2283404"/>
          </a:xfrm>
          <a:prstGeom prst="arc">
            <a:avLst>
              <a:gd name="adj1" fmla="val 16200000"/>
              <a:gd name="adj2" fmla="val 1281142"/>
            </a:avLst>
          </a:prstGeom>
          <a:ln>
            <a:solidFill>
              <a:srgbClr val="FAAB11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弧形 39"/>
          <p:cNvSpPr/>
          <p:nvPr/>
        </p:nvSpPr>
        <p:spPr>
          <a:xfrm rot="13903451">
            <a:off x="2961140" y="1708579"/>
            <a:ext cx="2797429" cy="2356194"/>
          </a:xfrm>
          <a:prstGeom prst="arc">
            <a:avLst/>
          </a:prstGeom>
          <a:ln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-200025" y="1073150"/>
            <a:ext cx="2676525" cy="1222375"/>
          </a:xfrm>
          <a:prstGeom prst="rect">
            <a:avLst/>
          </a:prstGeom>
          <a:solidFill>
            <a:schemeClr val="accent6">
              <a:lumMod val="20000"/>
              <a:lumOff val="80000"/>
              <a:alpha val="3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91385" y="819150"/>
            <a:ext cx="72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AAB11"/>
                </a:solidFill>
              </a:rPr>
              <a:t>VPC1</a:t>
            </a:r>
            <a:endParaRPr lang="zh-CN" altLang="en-US" dirty="0">
              <a:solidFill>
                <a:srgbClr val="FAAB1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628900" y="1060966"/>
            <a:ext cx="2676525" cy="1222375"/>
          </a:xfrm>
          <a:prstGeom prst="rect">
            <a:avLst/>
          </a:prstGeom>
          <a:solidFill>
            <a:schemeClr val="accent3">
              <a:lumMod val="20000"/>
              <a:lumOff val="80000"/>
              <a:alpha val="3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2568574" y="802242"/>
            <a:ext cx="72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92D050"/>
                </a:solidFill>
              </a:rPr>
              <a:t>VPC1</a:t>
            </a:r>
            <a:endParaRPr lang="zh-CN" altLang="en-US" dirty="0">
              <a:solidFill>
                <a:srgbClr val="92D05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14826" y="1028700"/>
            <a:ext cx="4333874" cy="80010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54403" y="1828800"/>
            <a:ext cx="123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Rest API</a:t>
            </a:r>
            <a:endParaRPr lang="zh-CN" altLang="en-US" sz="1400" dirty="0"/>
          </a:p>
        </p:txBody>
      </p:sp>
      <p:sp>
        <p:nvSpPr>
          <p:cNvPr id="42" name="矩形 41"/>
          <p:cNvSpPr/>
          <p:nvPr/>
        </p:nvSpPr>
        <p:spPr>
          <a:xfrm>
            <a:off x="4419599" y="1105785"/>
            <a:ext cx="2000251" cy="312066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Registration portal</a:t>
            </a:r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6554403" y="1113051"/>
            <a:ext cx="1757757" cy="304800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Topolgy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4419598" y="1495425"/>
            <a:ext cx="3883639" cy="304800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Controller(ODL) invoke </a:t>
            </a:r>
            <a:r>
              <a:rPr lang="en-US" altLang="zh-CN" dirty="0" err="1" smtClean="0"/>
              <a:t>molule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6477000" y="1838325"/>
            <a:ext cx="0" cy="35900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191385" y="2630571"/>
            <a:ext cx="4475865" cy="1703534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0" y="2456945"/>
            <a:ext cx="190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Access Layer</a:t>
            </a:r>
            <a:endParaRPr lang="zh-CN" altLang="en-US" dirty="0">
              <a:solidFill>
                <a:srgbClr val="0070C0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212" y="4495370"/>
            <a:ext cx="1395413" cy="31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44977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5" grpId="0"/>
      <p:bldP spid="50" grpId="0" animBg="1"/>
      <p:bldP spid="51" grpId="0"/>
      <p:bldP spid="52" grpId="0" animBg="1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 3: Topology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5" y="195620"/>
            <a:ext cx="1219647" cy="50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2" y="4515998"/>
            <a:ext cx="1169582" cy="35087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62300" y="1347788"/>
            <a:ext cx="8263803" cy="3168210"/>
          </a:xfrm>
        </p:spPr>
        <p:txBody>
          <a:bodyPr/>
          <a:lstStyle/>
          <a:p>
            <a:r>
              <a:rPr lang="en-US" altLang="zh-CN" dirty="0"/>
              <a:t>Everything OFSW </a:t>
            </a:r>
            <a:r>
              <a:rPr lang="en-US" altLang="zh-CN" dirty="0" smtClean="0"/>
              <a:t>will be pushed 3 flow tables from Controller when booted.</a:t>
            </a:r>
          </a:p>
          <a:p>
            <a:endParaRPr lang="en-US" altLang="zh-CN" dirty="0"/>
          </a:p>
          <a:p>
            <a:pPr marL="57136" indent="0">
              <a:buNone/>
            </a:pPr>
            <a:endParaRPr lang="en-US" altLang="zh-CN" dirty="0"/>
          </a:p>
          <a:p>
            <a:endParaRPr lang="zh-CN" altLang="zh-CN" dirty="0"/>
          </a:p>
          <a:p>
            <a:endParaRPr lang="zh-CN" altLang="en-US" dirty="0"/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801208" y="1804035"/>
            <a:ext cx="5270500" cy="697230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5"/>
          <a:stretch>
            <a:fillRect/>
          </a:stretch>
        </p:blipFill>
        <p:spPr>
          <a:xfrm>
            <a:off x="628649" y="2711785"/>
            <a:ext cx="2563851" cy="1979650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6"/>
          <a:stretch>
            <a:fillRect/>
          </a:stretch>
        </p:blipFill>
        <p:spPr>
          <a:xfrm>
            <a:off x="3276600" y="2684522"/>
            <a:ext cx="2409825" cy="2325627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7"/>
          <a:stretch>
            <a:fillRect/>
          </a:stretch>
        </p:blipFill>
        <p:spPr>
          <a:xfrm>
            <a:off x="5789848" y="2661280"/>
            <a:ext cx="2715749" cy="216638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352041" y="1706195"/>
            <a:ext cx="83209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76767"/>
                </a:solidFill>
                <a:cs typeface="CiscoSans ExtraLight"/>
              </a:rPr>
              <a:t>Forming the topology by forwarding LLDP packets to 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76767"/>
                </a:solidFill>
                <a:cs typeface="CiscoSans ExtraLight"/>
              </a:rPr>
              <a:t>MAC-port finding by forwarding ARP to Controller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676767"/>
                </a:solidFill>
                <a:cs typeface="CiscoSans ExtraLight"/>
              </a:rPr>
              <a:t>LLDP &amp;ARP flow table will be changed by cookie flow chart.</a:t>
            </a:r>
            <a:endParaRPr lang="zh-CN" altLang="zh-CN" sz="2000" dirty="0">
              <a:solidFill>
                <a:srgbClr val="676767"/>
              </a:solidFill>
              <a:cs typeface="CiscoSans ExtraLight"/>
            </a:endParaRPr>
          </a:p>
          <a:p>
            <a:endParaRPr lang="zh-CN" altLang="zh-CN" sz="2000" dirty="0">
              <a:solidFill>
                <a:srgbClr val="676767"/>
              </a:solidFill>
              <a:cs typeface="CiscoSans ExtraLight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981" y="4827662"/>
            <a:ext cx="1355392" cy="303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1354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62299" y="1347788"/>
            <a:ext cx="7919701" cy="3168210"/>
          </a:xfrm>
        </p:spPr>
        <p:txBody>
          <a:bodyPr/>
          <a:lstStyle/>
          <a:p>
            <a:r>
              <a:rPr lang="en-US" altLang="zh-CN" dirty="0" smtClean="0"/>
              <a:t>Registration portal is designed for user to select a MAC to use, after which, controller will set in-bound rules and out-bound rules:</a:t>
            </a:r>
          </a:p>
          <a:p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Part 3: </a:t>
            </a:r>
            <a:r>
              <a:rPr lang="en-US" altLang="zh-CN" dirty="0" smtClean="0"/>
              <a:t>Registration Portal</a:t>
            </a:r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272171"/>
              </p:ext>
            </p:extLst>
          </p:nvPr>
        </p:nvGraphicFramePr>
        <p:xfrm>
          <a:off x="809625" y="2411611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Match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Out</a:t>
                      </a:r>
                      <a:r>
                        <a:rPr lang="en-US" altLang="zh-CN" baseline="0" dirty="0" smtClean="0"/>
                        <a:t> port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outbound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port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port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inbound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09624" y="2042279"/>
            <a:ext cx="216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Access switch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12" y="4507020"/>
            <a:ext cx="1995488" cy="446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6967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0C0"/>
                </a:solidFill>
              </a:rPr>
              <a:t>Bootstrap</a:t>
            </a:r>
            <a:r>
              <a:rPr lang="zh-CN" altLang="en-US" dirty="0">
                <a:solidFill>
                  <a:srgbClr val="0070C0"/>
                </a:solidFill>
              </a:rPr>
              <a:t>、</a:t>
            </a:r>
            <a:r>
              <a:rPr lang="en-US" altLang="zh-CN" dirty="0" err="1">
                <a:solidFill>
                  <a:srgbClr val="0070C0"/>
                </a:solidFill>
              </a:rPr>
              <a:t>NextUI</a:t>
            </a:r>
            <a:endParaRPr lang="en-US" altLang="zh-CN" dirty="0">
              <a:solidFill>
                <a:srgbClr val="0070C0"/>
              </a:solidFill>
            </a:endParaRPr>
          </a:p>
          <a:p>
            <a:r>
              <a:rPr lang="en-US" altLang="zh-CN" dirty="0">
                <a:solidFill>
                  <a:srgbClr val="0070C0"/>
                </a:solidFill>
              </a:rPr>
              <a:t>Web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Framework</a:t>
            </a:r>
            <a:r>
              <a:rPr lang="zh-CN" altLang="en-US" dirty="0">
                <a:solidFill>
                  <a:srgbClr val="0070C0"/>
                </a:solidFill>
              </a:rPr>
              <a:t>：</a:t>
            </a:r>
            <a:r>
              <a:rPr lang="en-US" altLang="zh-CN" dirty="0">
                <a:solidFill>
                  <a:srgbClr val="0070C0"/>
                </a:solidFill>
              </a:rPr>
              <a:t>Flask </a:t>
            </a:r>
          </a:p>
          <a:p>
            <a:r>
              <a:rPr lang="en-US" altLang="zh-CN" dirty="0">
                <a:solidFill>
                  <a:srgbClr val="0070C0"/>
                </a:solidFill>
              </a:rPr>
              <a:t>Jinja2: model </a:t>
            </a:r>
            <a:r>
              <a:rPr lang="en-US" altLang="zh-CN" dirty="0" err="1">
                <a:solidFill>
                  <a:srgbClr val="0070C0"/>
                </a:solidFill>
              </a:rPr>
              <a:t>enginee</a:t>
            </a:r>
            <a:endParaRPr lang="en-US" altLang="zh-CN" dirty="0">
              <a:solidFill>
                <a:srgbClr val="0070C0"/>
              </a:solidFill>
            </a:endParaRPr>
          </a:p>
          <a:p>
            <a:r>
              <a:rPr lang="en-US" altLang="zh-CN" dirty="0">
                <a:solidFill>
                  <a:srgbClr val="0070C0"/>
                </a:solidFill>
              </a:rPr>
              <a:t>ORM</a:t>
            </a:r>
            <a:r>
              <a:rPr lang="zh-CN" altLang="en-US" dirty="0">
                <a:solidFill>
                  <a:srgbClr val="0070C0"/>
                </a:solidFill>
              </a:rPr>
              <a:t>：</a:t>
            </a:r>
            <a:r>
              <a:rPr lang="en-US" altLang="zh-CN" dirty="0" err="1">
                <a:solidFill>
                  <a:srgbClr val="0070C0"/>
                </a:solidFill>
              </a:rPr>
              <a:t>SQLAlchemy</a:t>
            </a:r>
            <a:endParaRPr lang="en-US" altLang="zh-CN" dirty="0">
              <a:solidFill>
                <a:srgbClr val="0070C0"/>
              </a:solidFill>
            </a:endParaRPr>
          </a:p>
          <a:p>
            <a:r>
              <a:rPr lang="en-US" altLang="zh-CN" dirty="0" err="1" smtClean="0">
                <a:solidFill>
                  <a:srgbClr val="0070C0"/>
                </a:solidFill>
              </a:rPr>
              <a:t>DB:SQLite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r>
              <a:rPr lang="en-US" altLang="zh-CN" dirty="0" err="1" smtClean="0">
                <a:solidFill>
                  <a:srgbClr val="FFC000"/>
                </a:solidFill>
              </a:rPr>
              <a:t>opendaylight-inventory:nodes</a:t>
            </a:r>
            <a:endParaRPr lang="en-US" altLang="zh-CN" dirty="0" smtClean="0">
              <a:solidFill>
                <a:srgbClr val="FFC000"/>
              </a:solidFill>
            </a:endParaRPr>
          </a:p>
          <a:p>
            <a:r>
              <a:rPr lang="en-US" altLang="zh-CN" dirty="0" err="1">
                <a:solidFill>
                  <a:srgbClr val="FFC000"/>
                </a:solidFill>
              </a:rPr>
              <a:t>network-topology:network-topology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Technology used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832" y="4515998"/>
            <a:ext cx="1928813" cy="43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41537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7136" indent="0">
              <a:buNone/>
            </a:pPr>
            <a:r>
              <a:rPr lang="en-US" sz="3600" b="1" dirty="0" err="1" smtClean="0"/>
              <a:t>Status:DEMO</a:t>
            </a:r>
            <a:endParaRPr lang="en-US" sz="3600" b="1" dirty="0" smtClean="0"/>
          </a:p>
          <a:p>
            <a:pPr marL="57136" indent="0">
              <a:buNone/>
            </a:pPr>
            <a:r>
              <a:rPr lang="en-US" sz="2400" b="1" dirty="0" smtClean="0"/>
              <a:t>Use case:</a:t>
            </a:r>
          </a:p>
          <a:p>
            <a:pPr marL="57136" indent="0">
              <a:buNone/>
            </a:pPr>
            <a:r>
              <a:rPr lang="en-US" sz="2400" b="1" dirty="0" smtClean="0"/>
              <a:t>1)</a:t>
            </a:r>
            <a:r>
              <a:rPr lang="en-US" sz="2400" b="1" dirty="0" err="1" smtClean="0"/>
              <a:t>Jojo</a:t>
            </a:r>
            <a:r>
              <a:rPr lang="en-US" sz="2400" b="1" dirty="0" smtClean="0"/>
              <a:t> wants to link to her office, </a:t>
            </a:r>
            <a:r>
              <a:rPr lang="en-US" altLang="zh-CN" sz="2400" b="1" dirty="0" smtClean="0"/>
              <a:t>s</a:t>
            </a:r>
            <a:r>
              <a:rPr lang="en-US" sz="2400" b="1" dirty="0" smtClean="0"/>
              <a:t>o she visits portal to register. By choosing the MAC she is to use, she can now enjoy access to the branch office fast.</a:t>
            </a:r>
          </a:p>
          <a:p>
            <a:pPr marL="57136" indent="0">
              <a:buNone/>
            </a:pPr>
            <a:r>
              <a:rPr lang="en-US" sz="2400" b="1" dirty="0" smtClean="0"/>
              <a:t>2)And meanwhile, Chuck, wants to visit his office.</a:t>
            </a:r>
          </a:p>
          <a:p>
            <a:pPr marL="57136" indent="0">
              <a:buNone/>
            </a:pPr>
            <a:r>
              <a:rPr lang="en-US" sz="2400" b="1" dirty="0" smtClean="0"/>
              <a:t>3)</a:t>
            </a:r>
            <a:r>
              <a:rPr lang="en-US" sz="2400" b="1" dirty="0" err="1" smtClean="0"/>
              <a:t>Jojo</a:t>
            </a:r>
            <a:r>
              <a:rPr lang="en-US" sz="2400" b="1" dirty="0" smtClean="0"/>
              <a:t> leaves, and she checks out.</a:t>
            </a: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 4: Share your status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5" y="195620"/>
            <a:ext cx="1219647" cy="50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2" y="4515998"/>
            <a:ext cx="1169582" cy="350875"/>
          </a:xfrm>
          <a:prstGeom prst="rect">
            <a:avLst/>
          </a:prstGeo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134" y="4418387"/>
            <a:ext cx="2014538" cy="450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214920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C:\Users\ecoffey\AppData\Local\Temp\Rar$DRa0.400\30009_Device_cloud_white_default_25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086" y="223395"/>
            <a:ext cx="2386672" cy="1492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:\Users\ecoffey\AppData\Local\Temp\Rar$DRa0.400\30009_Device_cloud_white_default_25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075" y="195621"/>
            <a:ext cx="2386672" cy="1492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2769614" y="1246480"/>
            <a:ext cx="3086583" cy="2250674"/>
          </a:xfrm>
          <a:prstGeom prst="roundRect">
            <a:avLst/>
          </a:prstGeom>
          <a:solidFill>
            <a:schemeClr val="accent1">
              <a:alpha val="5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" y="195621"/>
            <a:ext cx="1219647" cy="50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6" t="81241" r="32945" b="11937"/>
          <a:stretch/>
        </p:blipFill>
        <p:spPr>
          <a:xfrm>
            <a:off x="7613673" y="4515999"/>
            <a:ext cx="1169582" cy="350875"/>
          </a:xfrm>
          <a:prstGeom prst="rect">
            <a:avLst/>
          </a:prstGeom>
        </p:spPr>
      </p:pic>
      <p:pic>
        <p:nvPicPr>
          <p:cNvPr id="12" name="Picture 11" descr="C:\Users\ecoffey\AppData\Local\Temp\Rar$DRa0.583\Cisco Icons November\30067_Device_router_3057\Png_256\30067_Device_router_3057_warning_25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709" y="1129022"/>
            <a:ext cx="675404" cy="382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C:\Users\ecoffey\AppData\Local\Temp\Rar$DRa0.200\Cisco Icons November\30080_Device_switch_3062\Png_256\30080_Device_switch_3062_unknown_256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091" y="4116276"/>
            <a:ext cx="697724" cy="316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C:\Users\ecoffey\AppData\Local\Temp\Rar$DRa0.583\Cisco Icons November\30067_Device_router_3057\Png_256\30067_Device_router_3057_warning_25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746" y="1124113"/>
            <a:ext cx="675404" cy="382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C:\Users\ecoffey\AppData\Local\Temp\Rar$DRa0.583\Cisco Icons November\30067_Device_router_3057\Png_256\30067_Device_router_3057_warning_25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987" y="2220128"/>
            <a:ext cx="675404" cy="382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C:\Users\ecoffey\AppData\Local\Temp\Rar$DRa0.583\Cisco Icons November\30067_Device_router_3057\Png_256\30067_Device_router_3057_warning_25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4511" y="2211507"/>
            <a:ext cx="675404" cy="382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C:\Users\ecoffey\AppData\Local\Temp\Rar$DRa0.583\Cisco Icons November\30067_Device_router_3057\Png_256\30067_Device_router_3057_warning_25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218" y="3168202"/>
            <a:ext cx="675404" cy="382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Connector 23"/>
          <p:cNvCxnSpPr>
            <a:stCxn id="12" idx="2"/>
            <a:endCxn id="20" idx="0"/>
          </p:cNvCxnSpPr>
          <p:nvPr/>
        </p:nvCxnSpPr>
        <p:spPr>
          <a:xfrm>
            <a:off x="3494411" y="1511070"/>
            <a:ext cx="202278" cy="709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9" idx="2"/>
            <a:endCxn id="21" idx="0"/>
          </p:cNvCxnSpPr>
          <p:nvPr/>
        </p:nvCxnSpPr>
        <p:spPr>
          <a:xfrm flipH="1">
            <a:off x="4962213" y="1506160"/>
            <a:ext cx="63235" cy="7053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0" idx="0"/>
          </p:cNvCxnSpPr>
          <p:nvPr/>
        </p:nvCxnSpPr>
        <p:spPr>
          <a:xfrm flipV="1">
            <a:off x="3696688" y="1511070"/>
            <a:ext cx="1193336" cy="709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1" idx="0"/>
          </p:cNvCxnSpPr>
          <p:nvPr/>
        </p:nvCxnSpPr>
        <p:spPr>
          <a:xfrm>
            <a:off x="3488040" y="1488606"/>
            <a:ext cx="1474173" cy="7229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0" idx="2"/>
            <a:endCxn id="22" idx="0"/>
          </p:cNvCxnSpPr>
          <p:nvPr/>
        </p:nvCxnSpPr>
        <p:spPr>
          <a:xfrm>
            <a:off x="3696688" y="2602175"/>
            <a:ext cx="568232" cy="566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1" idx="2"/>
            <a:endCxn id="22" idx="0"/>
          </p:cNvCxnSpPr>
          <p:nvPr/>
        </p:nvCxnSpPr>
        <p:spPr>
          <a:xfrm flipH="1">
            <a:off x="4264920" y="2593554"/>
            <a:ext cx="697293" cy="574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0" idx="3"/>
            <a:endCxn id="21" idx="1"/>
          </p:cNvCxnSpPr>
          <p:nvPr/>
        </p:nvCxnSpPr>
        <p:spPr>
          <a:xfrm flipV="1">
            <a:off x="4034391" y="2402530"/>
            <a:ext cx="590120" cy="8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6" idx="0"/>
            <a:endCxn id="22" idx="2"/>
          </p:cNvCxnSpPr>
          <p:nvPr/>
        </p:nvCxnSpPr>
        <p:spPr>
          <a:xfrm flipH="1" flipV="1">
            <a:off x="4264920" y="3550249"/>
            <a:ext cx="39033" cy="566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3423743" y="490601"/>
            <a:ext cx="610647" cy="610647"/>
            <a:chOff x="2260072" y="4224269"/>
            <a:chExt cx="814196" cy="814196"/>
          </a:xfrm>
        </p:grpSpPr>
        <p:pic>
          <p:nvPicPr>
            <p:cNvPr id="39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0072" y="42242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12472" y="43766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4872" y="45290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/>
          <p:cNvGrpSpPr/>
          <p:nvPr/>
        </p:nvGrpSpPr>
        <p:grpSpPr>
          <a:xfrm>
            <a:off x="5259929" y="573440"/>
            <a:ext cx="610647" cy="610647"/>
            <a:chOff x="2260072" y="4224269"/>
            <a:chExt cx="814196" cy="814196"/>
          </a:xfrm>
        </p:grpSpPr>
        <p:pic>
          <p:nvPicPr>
            <p:cNvPr id="44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0072" y="42242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12472" y="43766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10" descr="C:\Users\ecoffey\AppData\Local\Temp\Rar$DRa0.323\30097_Device_virtual_server_default_256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4872" y="4529069"/>
              <a:ext cx="509396" cy="509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8" name="Picture 4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85" y="1894791"/>
            <a:ext cx="1033816" cy="4302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50" name="Straight Connector 49"/>
          <p:cNvCxnSpPr>
            <a:stCxn id="48" idx="3"/>
          </p:cNvCxnSpPr>
          <p:nvPr/>
        </p:nvCxnSpPr>
        <p:spPr>
          <a:xfrm flipV="1">
            <a:off x="1600200" y="1511070"/>
            <a:ext cx="1556508" cy="598867"/>
          </a:xfrm>
          <a:prstGeom prst="line">
            <a:avLst/>
          </a:prstGeom>
          <a:ln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8" idx="3"/>
          </p:cNvCxnSpPr>
          <p:nvPr/>
        </p:nvCxnSpPr>
        <p:spPr>
          <a:xfrm flipV="1">
            <a:off x="1600201" y="1538846"/>
            <a:ext cx="3087545" cy="571091"/>
          </a:xfrm>
          <a:prstGeom prst="line">
            <a:avLst/>
          </a:prstGeom>
          <a:ln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48" idx="3"/>
          </p:cNvCxnSpPr>
          <p:nvPr/>
        </p:nvCxnSpPr>
        <p:spPr>
          <a:xfrm>
            <a:off x="1600200" y="2109937"/>
            <a:ext cx="2253607" cy="1208450"/>
          </a:xfrm>
          <a:prstGeom prst="line">
            <a:avLst/>
          </a:prstGeom>
          <a:ln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 rot="20385331">
            <a:off x="1679409" y="1673425"/>
            <a:ext cx="1105111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1100" dirty="0" err="1"/>
              <a:t>netconf</a:t>
            </a:r>
            <a:r>
              <a:rPr lang="en-US" altLang="zh-CN" sz="1100" dirty="0"/>
              <a:t>/</a:t>
            </a:r>
            <a:r>
              <a:rPr lang="en-US" altLang="zh-CN" sz="1100" dirty="0" err="1"/>
              <a:t>restconf</a:t>
            </a:r>
            <a:endParaRPr lang="en-US" sz="1100" dirty="0"/>
          </a:p>
        </p:txBody>
      </p:sp>
      <p:sp>
        <p:nvSpPr>
          <p:cNvPr id="60" name="TextBox 59"/>
          <p:cNvSpPr txBox="1"/>
          <p:nvPr/>
        </p:nvSpPr>
        <p:spPr>
          <a:xfrm rot="20914731">
            <a:off x="2081462" y="1720999"/>
            <a:ext cx="1105111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1100" dirty="0" err="1"/>
              <a:t>netconf</a:t>
            </a:r>
            <a:r>
              <a:rPr lang="en-US" altLang="zh-CN" sz="1100" dirty="0"/>
              <a:t>/</a:t>
            </a:r>
            <a:r>
              <a:rPr lang="en-US" altLang="zh-CN" sz="1100" dirty="0" err="1"/>
              <a:t>restconf</a:t>
            </a:r>
            <a:endParaRPr lang="en-US" sz="1100" dirty="0"/>
          </a:p>
        </p:txBody>
      </p:sp>
      <p:sp>
        <p:nvSpPr>
          <p:cNvPr id="61" name="TextBox 60"/>
          <p:cNvSpPr txBox="1"/>
          <p:nvPr/>
        </p:nvSpPr>
        <p:spPr>
          <a:xfrm rot="1971727">
            <a:off x="2066267" y="2440507"/>
            <a:ext cx="1105111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1100" dirty="0" err="1"/>
              <a:t>netconf</a:t>
            </a:r>
            <a:r>
              <a:rPr lang="en-US" altLang="zh-CN" sz="1100" dirty="0"/>
              <a:t>/</a:t>
            </a:r>
            <a:r>
              <a:rPr lang="en-US" altLang="zh-CN" sz="1100" dirty="0" err="1"/>
              <a:t>restconf</a:t>
            </a:r>
            <a:endParaRPr lang="en-US" sz="1100" dirty="0"/>
          </a:p>
        </p:txBody>
      </p:sp>
      <p:cxnSp>
        <p:nvCxnSpPr>
          <p:cNvPr id="62" name="Straight Connector 61"/>
          <p:cNvCxnSpPr>
            <a:stCxn id="48" idx="3"/>
          </p:cNvCxnSpPr>
          <p:nvPr/>
        </p:nvCxnSpPr>
        <p:spPr>
          <a:xfrm>
            <a:off x="1600200" y="2109937"/>
            <a:ext cx="2484137" cy="1953244"/>
          </a:xfrm>
          <a:prstGeom prst="line">
            <a:avLst/>
          </a:prstGeom>
          <a:ln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 rot="2380358">
            <a:off x="1969805" y="2594898"/>
            <a:ext cx="680314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1100" dirty="0" err="1"/>
              <a:t>openflow</a:t>
            </a:r>
            <a:endParaRPr lang="en-US" sz="1100" dirty="0"/>
          </a:p>
        </p:txBody>
      </p:sp>
      <p:sp>
        <p:nvSpPr>
          <p:cNvPr id="67" name="TextBox 66"/>
          <p:cNvSpPr txBox="1"/>
          <p:nvPr/>
        </p:nvSpPr>
        <p:spPr>
          <a:xfrm>
            <a:off x="4690716" y="3030549"/>
            <a:ext cx="158908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dirty="0" smtClean="0"/>
              <a:t>VXLAN</a:t>
            </a:r>
            <a:r>
              <a:rPr lang="zh-CN" altLang="en-US" dirty="0" smtClean="0"/>
              <a:t>  </a:t>
            </a:r>
            <a:r>
              <a:rPr lang="en-US" altLang="zh-CN" dirty="0" smtClean="0"/>
              <a:t>Overlay</a:t>
            </a:r>
            <a:endParaRPr lang="en-US" dirty="0"/>
          </a:p>
        </p:txBody>
      </p:sp>
      <p:pic>
        <p:nvPicPr>
          <p:cNvPr id="68" name="Picture 23" descr="C:\Users\ecoffey\AppData\Local\Temp\Rar$DRa0.175\30088_Device_terminal_unmanaged_64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338" y="4633132"/>
            <a:ext cx="36576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3" descr="C:\Users\ecoffey\AppData\Local\Temp\Rar$DRa0.175\30088_Device_terminal_unmanaged_64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742" y="4633132"/>
            <a:ext cx="36576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Connector 70"/>
          <p:cNvCxnSpPr>
            <a:stCxn id="16" idx="2"/>
            <a:endCxn id="68" idx="0"/>
          </p:cNvCxnSpPr>
          <p:nvPr/>
        </p:nvCxnSpPr>
        <p:spPr>
          <a:xfrm flipH="1">
            <a:off x="3927217" y="4432865"/>
            <a:ext cx="376736" cy="2002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16" idx="2"/>
            <a:endCxn id="69" idx="0"/>
          </p:cNvCxnSpPr>
          <p:nvPr/>
        </p:nvCxnSpPr>
        <p:spPr>
          <a:xfrm>
            <a:off x="4303953" y="4432865"/>
            <a:ext cx="298669" cy="2002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Freeform 74"/>
          <p:cNvSpPr/>
          <p:nvPr/>
        </p:nvSpPr>
        <p:spPr>
          <a:xfrm>
            <a:off x="3591233" y="1430594"/>
            <a:ext cx="567725" cy="1791929"/>
          </a:xfrm>
          <a:custGeom>
            <a:avLst/>
            <a:gdLst>
              <a:gd name="connsiteX0" fmla="*/ 894735 w 894735"/>
              <a:gd name="connsiteY0" fmla="*/ 2507226 h 2507226"/>
              <a:gd name="connsiteX1" fmla="*/ 786580 w 894735"/>
              <a:gd name="connsiteY1" fmla="*/ 1435510 h 2507226"/>
              <a:gd name="connsiteX2" fmla="*/ 501445 w 894735"/>
              <a:gd name="connsiteY2" fmla="*/ 491613 h 2507226"/>
              <a:gd name="connsiteX3" fmla="*/ 0 w 894735"/>
              <a:gd name="connsiteY3" fmla="*/ 0 h 250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735" h="2507226">
                <a:moveTo>
                  <a:pt x="894735" y="2507226"/>
                </a:moveTo>
                <a:cubicBezTo>
                  <a:pt x="873431" y="2139335"/>
                  <a:pt x="852128" y="1771445"/>
                  <a:pt x="786580" y="1435510"/>
                </a:cubicBezTo>
                <a:cubicBezTo>
                  <a:pt x="721032" y="1099574"/>
                  <a:pt x="632542" y="730865"/>
                  <a:pt x="501445" y="491613"/>
                </a:cubicBezTo>
                <a:cubicBezTo>
                  <a:pt x="370348" y="252361"/>
                  <a:pt x="0" y="0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76" name="Freeform 75"/>
          <p:cNvSpPr/>
          <p:nvPr/>
        </p:nvSpPr>
        <p:spPr>
          <a:xfrm>
            <a:off x="4326122" y="1430594"/>
            <a:ext cx="614588" cy="1791929"/>
          </a:xfrm>
          <a:custGeom>
            <a:avLst/>
            <a:gdLst>
              <a:gd name="connsiteX0" fmla="*/ 91048 w 828467"/>
              <a:gd name="connsiteY0" fmla="*/ 2477729 h 2477729"/>
              <a:gd name="connsiteX1" fmla="*/ 2557 w 828467"/>
              <a:gd name="connsiteY1" fmla="*/ 1563329 h 2477729"/>
              <a:gd name="connsiteX2" fmla="*/ 179538 w 828467"/>
              <a:gd name="connsiteY2" fmla="*/ 934065 h 2477729"/>
              <a:gd name="connsiteX3" fmla="*/ 828467 w 828467"/>
              <a:gd name="connsiteY3" fmla="*/ 0 h 2477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8467" h="2477729">
                <a:moveTo>
                  <a:pt x="91048" y="2477729"/>
                </a:moveTo>
                <a:cubicBezTo>
                  <a:pt x="39428" y="2149167"/>
                  <a:pt x="-12191" y="1820606"/>
                  <a:pt x="2557" y="1563329"/>
                </a:cubicBezTo>
                <a:cubicBezTo>
                  <a:pt x="17305" y="1306052"/>
                  <a:pt x="41886" y="1194620"/>
                  <a:pt x="179538" y="934065"/>
                </a:cubicBezTo>
                <a:cubicBezTo>
                  <a:pt x="317190" y="673510"/>
                  <a:pt x="828467" y="0"/>
                  <a:pt x="828467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3937377" y="3329717"/>
            <a:ext cx="680716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900" dirty="0" err="1">
                <a:solidFill>
                  <a:srgbClr val="FF0000"/>
                </a:solidFill>
              </a:rPr>
              <a:t>vlan</a:t>
            </a:r>
            <a:r>
              <a:rPr lang="zh-CN" altLang="en-US" sz="900" dirty="0">
                <a:solidFill>
                  <a:srgbClr val="FF0000"/>
                </a:solidFill>
              </a:rPr>
              <a:t> </a:t>
            </a:r>
            <a:r>
              <a:rPr lang="en-US" altLang="zh-CN" sz="900" dirty="0">
                <a:solidFill>
                  <a:srgbClr val="FF0000"/>
                </a:solidFill>
              </a:rPr>
              <a:t>--&gt;</a:t>
            </a:r>
            <a:r>
              <a:rPr lang="zh-CN" altLang="en-US" sz="900" dirty="0">
                <a:solidFill>
                  <a:srgbClr val="FF0000"/>
                </a:solidFill>
              </a:rPr>
              <a:t> </a:t>
            </a:r>
            <a:r>
              <a:rPr lang="en-US" altLang="zh-CN" sz="900" dirty="0">
                <a:solidFill>
                  <a:srgbClr val="FF0000"/>
                </a:solidFill>
              </a:rPr>
              <a:t>VNI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47" name="Title 2"/>
          <p:cNvSpPr>
            <a:spLocks noGrp="1"/>
          </p:cNvSpPr>
          <p:nvPr>
            <p:ph type="title"/>
          </p:nvPr>
        </p:nvSpPr>
        <p:spPr>
          <a:xfrm>
            <a:off x="3423743" y="313695"/>
            <a:ext cx="8345488" cy="731837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What’s next</a:t>
            </a:r>
            <a:r>
              <a:rPr lang="en-US" altLang="zh-CN" dirty="0" smtClean="0">
                <a:solidFill>
                  <a:srgbClr val="FFC000"/>
                </a:solidFill>
              </a:rPr>
              <a:t>&gt;</a:t>
            </a:r>
            <a:r>
              <a:rPr lang="en-US" altLang="zh-CN" dirty="0" smtClean="0">
                <a:solidFill>
                  <a:srgbClr val="FF0000"/>
                </a:solidFill>
              </a:rPr>
              <a:t>&gt;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</a:rPr>
              <a:t>&gt;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510" y="4445013"/>
            <a:ext cx="1681163" cy="37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86680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21544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75649</TotalTime>
  <Words>277</Words>
  <Application>Microsoft Office PowerPoint</Application>
  <PresentationFormat>全屏显示(16:9)</PresentationFormat>
  <Paragraphs>73</Paragraphs>
  <Slides>9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Theme</vt:lpstr>
      <vt:lpstr>PowerPoint 演示文稿</vt:lpstr>
      <vt:lpstr>Work where U are</vt:lpstr>
      <vt:lpstr>Part 2: Architecture</vt:lpstr>
      <vt:lpstr>Part 3: Topology</vt:lpstr>
      <vt:lpstr>Part 3: Registration Portal</vt:lpstr>
      <vt:lpstr>Technology used</vt:lpstr>
      <vt:lpstr>Part 4: Share your status</vt:lpstr>
      <vt:lpstr>What’s next&gt;&gt;&gt;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jojo</cp:lastModifiedBy>
  <cp:revision>68</cp:revision>
  <dcterms:created xsi:type="dcterms:W3CDTF">2010-04-12T23:12:02Z</dcterms:created>
  <dcterms:modified xsi:type="dcterms:W3CDTF">2016-05-13T01:31:09Z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